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69" r:id="rId23"/>
    <p:sldId id="280" r:id="rId24"/>
    <p:sldId id="281" r:id="rId25"/>
    <p:sldId id="267" r:id="rId26"/>
    <p:sldId id="282" r:id="rId27"/>
    <p:sldId id="2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0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2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6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7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0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2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0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0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1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233F7-A3A3-477A-90AD-83AB02E9C20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ABB1-D412-4AED-9182-A11B4C69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8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PERICARDIAL DESEASE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   T   A   DIALLO   Cardiologist EFSTH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63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 ways to make the difference with 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Chest X-ray shows cardiomegaly </a:t>
            </a:r>
            <a:r>
              <a:rPr lang="en-US" i="1" dirty="0">
                <a:solidFill>
                  <a:srgbClr val="FF0000"/>
                </a:solidFill>
              </a:rPr>
              <a:t>only with </a:t>
            </a:r>
            <a:r>
              <a:rPr lang="en-US" i="1" dirty="0" smtClean="0">
                <a:solidFill>
                  <a:srgbClr val="FF0000"/>
                </a:solidFill>
              </a:rPr>
              <a:t>effusions &gt;250 </a:t>
            </a:r>
            <a:r>
              <a:rPr lang="en-US" i="1" dirty="0" err="1">
                <a:solidFill>
                  <a:srgbClr val="FF0000"/>
                </a:solidFill>
              </a:rPr>
              <a:t>mL</a:t>
            </a:r>
            <a:r>
              <a:rPr lang="en-US" dirty="0" err="1"/>
              <a:t>.</a:t>
            </a:r>
            <a:endParaRPr lang="en-US" dirty="0"/>
          </a:p>
          <a:p>
            <a:r>
              <a:rPr lang="en-US" dirty="0"/>
              <a:t>Echocardiography may be normal or show a small effusion.</a:t>
            </a:r>
          </a:p>
          <a:p>
            <a:r>
              <a:rPr lang="en-US" dirty="0" smtClean="0"/>
              <a:t>When available, a </a:t>
            </a:r>
            <a:r>
              <a:rPr lang="en-US" dirty="0"/>
              <a:t>paediatric transoesophageal echo probe </a:t>
            </a:r>
            <a:r>
              <a:rPr lang="en-US" dirty="0" smtClean="0"/>
              <a:t>inserted into </a:t>
            </a:r>
            <a:r>
              <a:rPr lang="en-US" dirty="0"/>
              <a:t>a chest drain in the pericardial space allows rapid </a:t>
            </a:r>
            <a:r>
              <a:rPr lang="en-US" dirty="0" smtClean="0"/>
              <a:t>assessment of </a:t>
            </a:r>
            <a:r>
              <a:rPr lang="en-US" dirty="0"/>
              <a:t>post-operative </a:t>
            </a:r>
            <a:r>
              <a:rPr lang="en-US" dirty="0" smtClean="0"/>
              <a:t>effusions</a:t>
            </a:r>
          </a:p>
          <a:p>
            <a:r>
              <a:rPr lang="en-US" dirty="0"/>
              <a:t>Cardiac CT and MR provide excellent visualization of </a:t>
            </a:r>
            <a:r>
              <a:rPr lang="en-US" dirty="0" smtClean="0"/>
              <a:t>the pericardium </a:t>
            </a:r>
            <a:r>
              <a:rPr lang="en-US" dirty="0"/>
              <a:t>and pericardial space. Normal </a:t>
            </a:r>
            <a:r>
              <a:rPr lang="en-US" dirty="0" smtClean="0"/>
              <a:t>pericardial thickness </a:t>
            </a:r>
            <a:r>
              <a:rPr lang="en-US" dirty="0"/>
              <a:t>is usually 1–2 mm (&lt;4 mm). </a:t>
            </a:r>
            <a:endParaRPr lang="en-US" dirty="0" smtClean="0"/>
          </a:p>
          <a:p>
            <a:r>
              <a:rPr lang="en-US" dirty="0" smtClean="0"/>
              <a:t>When available, </a:t>
            </a:r>
            <a:r>
              <a:rPr lang="en-US" i="1" dirty="0" smtClean="0"/>
              <a:t>delayed gadolinium enhancement </a:t>
            </a:r>
            <a:r>
              <a:rPr lang="en-US" i="1" dirty="0"/>
              <a:t>on CMR </a:t>
            </a:r>
            <a:r>
              <a:rPr lang="en-US" dirty="0"/>
              <a:t>is the most sensitive </a:t>
            </a:r>
            <a:r>
              <a:rPr lang="en-US" dirty="0" smtClean="0"/>
              <a:t>method for </a:t>
            </a:r>
            <a:r>
              <a:rPr lang="en-US" dirty="0"/>
              <a:t>diagnosis of acute pericarditis</a:t>
            </a:r>
          </a:p>
        </p:txBody>
      </p:sp>
    </p:spTree>
    <p:extLst>
      <p:ext uri="{BB962C8B-B14F-4D97-AF65-F5344CB8AC3E}">
        <p14:creationId xmlns:p14="http://schemas.microsoft.com/office/powerpoint/2010/main" val="22716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Troponin CK-MB and FBC in Pericarditis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Troponin concentrations are elevated in </a:t>
            </a:r>
            <a:r>
              <a:rPr lang="en-US" b="1" dirty="0"/>
              <a:t>30–50% of </a:t>
            </a:r>
            <a:r>
              <a:rPr lang="en-US" b="1" dirty="0" smtClean="0"/>
              <a:t>cases </a:t>
            </a:r>
            <a:r>
              <a:rPr lang="en-US" dirty="0" smtClean="0"/>
              <a:t>(CK-MB </a:t>
            </a:r>
            <a:r>
              <a:rPr lang="en-US" dirty="0"/>
              <a:t>less often) due to </a:t>
            </a:r>
            <a:r>
              <a:rPr lang="en-US" i="1" dirty="0" err="1">
                <a:solidFill>
                  <a:srgbClr val="FF0000"/>
                </a:solidFill>
              </a:rPr>
              <a:t>epicardial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inflammation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Persistence for </a:t>
            </a:r>
            <a:r>
              <a:rPr lang="en-US" dirty="0"/>
              <a:t>more than 2 weeks suggests </a:t>
            </a:r>
            <a:r>
              <a:rPr lang="en-US" i="1" dirty="0" smtClean="0">
                <a:solidFill>
                  <a:srgbClr val="FF0000"/>
                </a:solidFill>
              </a:rPr>
              <a:t>myocarditis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Unlike acute </a:t>
            </a:r>
            <a:r>
              <a:rPr lang="en-US" dirty="0"/>
              <a:t>coronary syndromes, troponin elevation is not </a:t>
            </a:r>
            <a:r>
              <a:rPr lang="en-US" dirty="0" smtClean="0"/>
              <a:t>a negative </a:t>
            </a:r>
            <a:r>
              <a:rPr lang="en-US" dirty="0"/>
              <a:t>prognostic marker in </a:t>
            </a:r>
            <a:r>
              <a:rPr lang="en-US" dirty="0" err="1"/>
              <a:t>myopericardial</a:t>
            </a:r>
            <a:r>
              <a:rPr lang="en-US" dirty="0"/>
              <a:t> </a:t>
            </a:r>
            <a:r>
              <a:rPr lang="en-US" dirty="0" smtClean="0"/>
              <a:t>inflammatory syndromes</a:t>
            </a:r>
          </a:p>
          <a:p>
            <a:r>
              <a:rPr lang="en-US" dirty="0">
                <a:solidFill>
                  <a:srgbClr val="FF0000"/>
                </a:solidFill>
              </a:rPr>
              <a:t>WBC, ESR, and CRP are usually elevated</a:t>
            </a:r>
            <a:r>
              <a:rPr lang="en-US" dirty="0"/>
              <a:t>. Marked </a:t>
            </a:r>
            <a:r>
              <a:rPr lang="en-US" dirty="0" smtClean="0"/>
              <a:t>WBC elevation </a:t>
            </a:r>
            <a:r>
              <a:rPr lang="en-US" dirty="0"/>
              <a:t>may suggest purulent pericarditis.</a:t>
            </a:r>
          </a:p>
          <a:p>
            <a:r>
              <a:rPr lang="en-US" dirty="0"/>
              <a:t>Antinuclear antibody and rheumatoid factor , </a:t>
            </a:r>
            <a:r>
              <a:rPr lang="en-US" dirty="0" smtClean="0"/>
              <a:t>tuberculin skin </a:t>
            </a:r>
            <a:r>
              <a:rPr lang="en-US" dirty="0"/>
              <a:t>test or </a:t>
            </a:r>
            <a:r>
              <a:rPr lang="en-US" dirty="0" err="1"/>
              <a:t>QuantiFERON</a:t>
            </a:r>
            <a:r>
              <a:rPr lang="en-US" dirty="0"/>
              <a:t>-TB assay , and HIV </a:t>
            </a:r>
            <a:r>
              <a:rPr lang="en-US" dirty="0" smtClean="0"/>
              <a:t>testing should </a:t>
            </a:r>
            <a:r>
              <a:rPr lang="en-US" dirty="0"/>
              <a:t>be ordered only if the clinical presentation is </a:t>
            </a:r>
            <a:r>
              <a:rPr lang="en-US" dirty="0" smtClean="0"/>
              <a:t>suggestive of </a:t>
            </a:r>
            <a:r>
              <a:rPr lang="en-US" dirty="0"/>
              <a:t>these diseases.</a:t>
            </a:r>
          </a:p>
        </p:txBody>
      </p:sp>
    </p:spTree>
    <p:extLst>
      <p:ext uri="{BB962C8B-B14F-4D97-AF65-F5344CB8AC3E}">
        <p14:creationId xmlns:p14="http://schemas.microsoft.com/office/powerpoint/2010/main" val="58105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Pericardiocentesis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/>
              <a:t>indicated in </a:t>
            </a:r>
            <a:r>
              <a:rPr lang="en-US" b="1" i="1" dirty="0"/>
              <a:t>tamponade or if </a:t>
            </a:r>
            <a:r>
              <a:rPr lang="en-US" b="1" i="1" dirty="0" smtClean="0"/>
              <a:t>purulent, tuberculous</a:t>
            </a:r>
            <a:r>
              <a:rPr lang="en-US" b="1" i="1" dirty="0"/>
              <a:t>, or neoplastic pericarditis is suspected.</a:t>
            </a:r>
          </a:p>
          <a:p>
            <a:r>
              <a:rPr lang="en-US" dirty="0" smtClean="0"/>
              <a:t>Pericardial </a:t>
            </a:r>
            <a:r>
              <a:rPr lang="en-US" dirty="0"/>
              <a:t>fluid is </a:t>
            </a:r>
            <a:r>
              <a:rPr lang="en-US" dirty="0" err="1"/>
              <a:t>analysed</a:t>
            </a:r>
            <a:r>
              <a:rPr lang="en-US" dirty="0"/>
              <a:t> for cell </a:t>
            </a:r>
            <a:r>
              <a:rPr lang="en-US" dirty="0" smtClean="0"/>
              <a:t>count, microscopy </a:t>
            </a:r>
            <a:r>
              <a:rPr lang="en-US" dirty="0"/>
              <a:t>(including Gram and </a:t>
            </a:r>
            <a:r>
              <a:rPr lang="en-US" dirty="0" err="1"/>
              <a:t>Ziehl</a:t>
            </a:r>
            <a:r>
              <a:rPr lang="en-US" dirty="0"/>
              <a:t>–Nielsen stain</a:t>
            </a:r>
            <a:r>
              <a:rPr lang="en-US" dirty="0" smtClean="0"/>
              <a:t>), bacterial </a:t>
            </a:r>
            <a:r>
              <a:rPr lang="en-US" dirty="0"/>
              <a:t>culture, and cytological </a:t>
            </a:r>
            <a:r>
              <a:rPr lang="en-US" dirty="0" smtClean="0"/>
              <a:t>examination </a:t>
            </a:r>
          </a:p>
          <a:p>
            <a:r>
              <a:rPr lang="en-US" dirty="0" smtClean="0"/>
              <a:t>PCR techniques </a:t>
            </a:r>
            <a:r>
              <a:rPr lang="en-US" dirty="0"/>
              <a:t>can identify causative viruses and M. tuberculosis</a:t>
            </a:r>
          </a:p>
        </p:txBody>
      </p:sp>
    </p:spTree>
    <p:extLst>
      <p:ext uri="{BB962C8B-B14F-4D97-AF65-F5344CB8AC3E}">
        <p14:creationId xmlns:p14="http://schemas.microsoft.com/office/powerpoint/2010/main" val="1624579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Relapsing pericarditis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/>
              <a:t>Relapsing </a:t>
            </a:r>
            <a:r>
              <a:rPr lang="en-US" dirty="0"/>
              <a:t>pericarditis is diagnosed when there is a </a:t>
            </a:r>
            <a:r>
              <a:rPr lang="en-US" dirty="0" smtClean="0"/>
              <a:t>documented first </a:t>
            </a:r>
            <a:r>
              <a:rPr lang="en-US" dirty="0"/>
              <a:t>attack of acute pericarditis and evidence </a:t>
            </a:r>
            <a:r>
              <a:rPr lang="en-US" dirty="0" smtClean="0"/>
              <a:t>of either </a:t>
            </a:r>
            <a:r>
              <a:rPr lang="en-US" dirty="0"/>
              <a:t>recurrence or continued activity of pericarditis </a:t>
            </a:r>
            <a:r>
              <a:rPr lang="en-US" dirty="0" smtClean="0"/>
              <a:t>by means </a:t>
            </a:r>
            <a:r>
              <a:rPr lang="en-US" dirty="0"/>
              <a:t>of recurrent pain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-And </a:t>
            </a:r>
            <a:r>
              <a:rPr lang="en-US" dirty="0"/>
              <a:t>one, or more, of the </a:t>
            </a:r>
            <a:r>
              <a:rPr lang="en-US" dirty="0" smtClean="0"/>
              <a:t>following:</a:t>
            </a:r>
            <a:endParaRPr lang="en-US" dirty="0"/>
          </a:p>
          <a:p>
            <a:r>
              <a:rPr lang="en-US" dirty="0"/>
              <a:t>signs: fever, pericardial friction rub, </a:t>
            </a:r>
            <a:endParaRPr lang="en-US" dirty="0" smtClean="0"/>
          </a:p>
          <a:p>
            <a:r>
              <a:rPr lang="en-US" dirty="0" smtClean="0"/>
              <a:t>Electrocardiographic changes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Echocardiographic </a:t>
            </a:r>
            <a:r>
              <a:rPr lang="en-US" dirty="0"/>
              <a:t>evidence of pericardial effusion,</a:t>
            </a:r>
          </a:p>
          <a:p>
            <a:r>
              <a:rPr lang="en-US" dirty="0"/>
              <a:t>E</a:t>
            </a:r>
            <a:r>
              <a:rPr lang="en-US" dirty="0" smtClean="0"/>
              <a:t>levations </a:t>
            </a:r>
            <a:r>
              <a:rPr lang="en-US" dirty="0"/>
              <a:t>in WBC or ESR or CRP</a:t>
            </a:r>
          </a:p>
        </p:txBody>
      </p:sp>
    </p:spTree>
    <p:extLst>
      <p:ext uri="{BB962C8B-B14F-4D97-AF65-F5344CB8AC3E}">
        <p14:creationId xmlns:p14="http://schemas.microsoft.com/office/powerpoint/2010/main" val="2496080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Therapy In Acute Pericarditis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-Acute Pericarditis</a:t>
            </a:r>
          </a:p>
          <a:p>
            <a:pPr marL="0" indent="0">
              <a:buNone/>
            </a:pPr>
            <a:r>
              <a:rPr lang="en-US" dirty="0" smtClean="0"/>
              <a:t>Therapy </a:t>
            </a:r>
            <a:r>
              <a:rPr lang="en-US" dirty="0"/>
              <a:t>is directed </a:t>
            </a:r>
            <a:r>
              <a:rPr lang="en-US" dirty="0" smtClean="0"/>
              <a:t>towards treating </a:t>
            </a:r>
            <a:r>
              <a:rPr lang="en-US" i="1" dirty="0">
                <a:solidFill>
                  <a:srgbClr val="FF0000"/>
                </a:solidFill>
              </a:rPr>
              <a:t>the underlying cause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Patients </a:t>
            </a:r>
            <a:r>
              <a:rPr lang="en-US" dirty="0"/>
              <a:t>with </a:t>
            </a:r>
            <a:r>
              <a:rPr lang="en-US" dirty="0" smtClean="0"/>
              <a:t>idiopathic or </a:t>
            </a:r>
            <a:r>
              <a:rPr lang="en-US" dirty="0"/>
              <a:t>viral myocarditis can be managed as outpatients.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Aspirin</a:t>
            </a:r>
            <a:r>
              <a:rPr lang="en-US" dirty="0"/>
              <a:t> (800 mg every 8 h for 7 days,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Followed </a:t>
            </a:r>
            <a:r>
              <a:rPr lang="en-US" dirty="0"/>
              <a:t>by </a:t>
            </a:r>
            <a:r>
              <a:rPr lang="en-US" dirty="0" smtClean="0">
                <a:solidFill>
                  <a:srgbClr val="FF0000"/>
                </a:solidFill>
              </a:rPr>
              <a:t>gradual tapering </a:t>
            </a:r>
            <a:r>
              <a:rPr lang="en-US" dirty="0"/>
              <a:t>for 1 additional week) or an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NSAID</a:t>
            </a:r>
            <a:r>
              <a:rPr lang="en-US" dirty="0" smtClean="0"/>
              <a:t> </a:t>
            </a:r>
            <a:r>
              <a:rPr lang="en-US" dirty="0"/>
              <a:t>such as </a:t>
            </a:r>
            <a:r>
              <a:rPr lang="en-US" dirty="0" smtClean="0"/>
              <a:t>ibuprofen (400–800 </a:t>
            </a:r>
            <a:r>
              <a:rPr lang="en-US" dirty="0"/>
              <a:t>mg tds) for 1–2 weeks, with </a:t>
            </a:r>
            <a:r>
              <a:rPr lang="en-US" dirty="0" err="1" smtClean="0"/>
              <a:t>gastroprotection</a:t>
            </a:r>
            <a:r>
              <a:rPr lang="en-US" dirty="0" smtClean="0"/>
              <a:t>, usually </a:t>
            </a:r>
            <a:r>
              <a:rPr lang="en-US" dirty="0"/>
              <a:t>with proton pump inhibitors, are preferred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86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Therapy in Relapsing Pericarditis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Aspirin or a NSAID </a:t>
            </a:r>
            <a:r>
              <a:rPr lang="en-US" dirty="0"/>
              <a:t>are given for 2–4 weeks 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Colchicine</a:t>
            </a:r>
            <a:r>
              <a:rPr lang="en-US" dirty="0" smtClean="0"/>
              <a:t> is </a:t>
            </a:r>
            <a:r>
              <a:rPr lang="en-US" dirty="0"/>
              <a:t>added for up to 6 months.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Long-term </a:t>
            </a:r>
            <a:r>
              <a:rPr lang="en-US" dirty="0"/>
              <a:t>colchicine </a:t>
            </a:r>
            <a:r>
              <a:rPr lang="en-US" dirty="0" smtClean="0"/>
              <a:t>is usually </a:t>
            </a:r>
            <a:r>
              <a:rPr lang="en-US" dirty="0"/>
              <a:t>well tolerated with rare discontinuation </a:t>
            </a:r>
            <a:r>
              <a:rPr lang="en-US" dirty="0" smtClean="0"/>
              <a:t>required for </a:t>
            </a:r>
            <a:r>
              <a:rPr lang="en-US" dirty="0" err="1" smtClean="0"/>
              <a:t>diarroea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Hepatotoxicity </a:t>
            </a:r>
            <a:r>
              <a:rPr lang="en-US" dirty="0"/>
              <a:t>and myelosuppression </a:t>
            </a:r>
            <a:r>
              <a:rPr lang="en-US" dirty="0" smtClean="0"/>
              <a:t>may occur </a:t>
            </a:r>
            <a:r>
              <a:rPr lang="en-US" dirty="0"/>
              <a:t>in patients with chronic renal failure.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If </a:t>
            </a:r>
            <a:r>
              <a:rPr lang="en-US" dirty="0"/>
              <a:t>aspirin </a:t>
            </a:r>
            <a:r>
              <a:rPr lang="en-US" dirty="0" smtClean="0"/>
              <a:t>or a </a:t>
            </a:r>
            <a:r>
              <a:rPr lang="en-US" dirty="0"/>
              <a:t>NSAID is contraindicated, </a:t>
            </a:r>
            <a:r>
              <a:rPr lang="en-US" dirty="0">
                <a:solidFill>
                  <a:srgbClr val="FF0000"/>
                </a:solidFill>
              </a:rPr>
              <a:t>prednisone</a:t>
            </a:r>
            <a:r>
              <a:rPr lang="en-US" dirty="0"/>
              <a:t> may be added to</a:t>
            </a:r>
          </a:p>
          <a:p>
            <a:pPr marL="0" indent="0">
              <a:buNone/>
            </a:pPr>
            <a:r>
              <a:rPr lang="en-US" dirty="0" smtClean="0"/>
              <a:t>  colchicine </a:t>
            </a:r>
            <a:r>
              <a:rPr lang="en-US" dirty="0"/>
              <a:t>for 2–6 weeks.</a:t>
            </a:r>
          </a:p>
        </p:txBody>
      </p:sp>
    </p:spTree>
    <p:extLst>
      <p:ext uri="{BB962C8B-B14F-4D97-AF65-F5344CB8AC3E}">
        <p14:creationId xmlns:p14="http://schemas.microsoft.com/office/powerpoint/2010/main" val="1941409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Pericardial Effusion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Pericardial effusion refers to </a:t>
            </a:r>
            <a:r>
              <a:rPr lang="en-US" i="1" dirty="0"/>
              <a:t>accumulation of </a:t>
            </a:r>
            <a:r>
              <a:rPr lang="en-US" i="1" dirty="0" smtClean="0"/>
              <a:t>pericardial fluid</a:t>
            </a:r>
            <a:r>
              <a:rPr lang="en-US" dirty="0"/>
              <a:t>, blood, or lymph, in excess of the 15 to 50 mL </a:t>
            </a:r>
            <a:r>
              <a:rPr lang="en-US" dirty="0" smtClean="0"/>
              <a:t>that are </a:t>
            </a:r>
            <a:r>
              <a:rPr lang="en-US" dirty="0"/>
              <a:t>normally found in the pericardium. </a:t>
            </a:r>
            <a:endParaRPr lang="en-US" dirty="0" smtClean="0"/>
          </a:p>
          <a:p>
            <a:r>
              <a:rPr lang="en-US" dirty="0" smtClean="0"/>
              <a:t>The pericardial fluid</a:t>
            </a:r>
            <a:r>
              <a:rPr lang="en-US" dirty="0"/>
              <a:t>, therefore, can be a </a:t>
            </a:r>
            <a:r>
              <a:rPr lang="en-US" dirty="0">
                <a:solidFill>
                  <a:srgbClr val="FF0000"/>
                </a:solidFill>
              </a:rPr>
              <a:t>transudate</a:t>
            </a:r>
            <a:r>
              <a:rPr lang="en-US" dirty="0"/>
              <a:t>, typically </a:t>
            </a:r>
            <a:r>
              <a:rPr lang="en-US" dirty="0" smtClean="0"/>
              <a:t>occurring in </a:t>
            </a:r>
            <a:r>
              <a:rPr lang="en-US" dirty="0"/>
              <a:t>patients with congestive heart failure, or an </a:t>
            </a:r>
            <a:r>
              <a:rPr lang="en-US" dirty="0" smtClean="0">
                <a:solidFill>
                  <a:srgbClr val="FF0000"/>
                </a:solidFill>
              </a:rPr>
              <a:t>exudate</a:t>
            </a:r>
            <a:r>
              <a:rPr lang="en-US" dirty="0" smtClean="0"/>
              <a:t>, which </a:t>
            </a:r>
            <a:r>
              <a:rPr lang="en-US" dirty="0"/>
              <a:t>contains a high concentration of proteins and </a:t>
            </a:r>
            <a:r>
              <a:rPr lang="en-US" dirty="0" smtClean="0"/>
              <a:t>fibrin and </a:t>
            </a:r>
            <a:r>
              <a:rPr lang="en-US" dirty="0"/>
              <a:t>can occur with any type of pericarditis, </a:t>
            </a:r>
            <a:r>
              <a:rPr lang="en-US" dirty="0" smtClean="0"/>
              <a:t>severe infections</a:t>
            </a:r>
            <a:r>
              <a:rPr lang="en-US" dirty="0"/>
              <a:t>, or malignancy</a:t>
            </a:r>
          </a:p>
        </p:txBody>
      </p:sp>
    </p:spTree>
    <p:extLst>
      <p:ext uri="{BB962C8B-B14F-4D97-AF65-F5344CB8AC3E}">
        <p14:creationId xmlns:p14="http://schemas.microsoft.com/office/powerpoint/2010/main" val="3404277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size of Effusion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size of effusions can </a:t>
            </a:r>
            <a:r>
              <a:rPr lang="en-US" dirty="0" smtClean="0"/>
              <a:t>be graded </a:t>
            </a:r>
            <a:r>
              <a:rPr lang="en-US" dirty="0"/>
              <a:t>as: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-Small </a:t>
            </a:r>
            <a:r>
              <a:rPr lang="en-US" dirty="0"/>
              <a:t>(echo-free space in diastole &lt;10 mm),</a:t>
            </a:r>
          </a:p>
          <a:p>
            <a:pPr marL="0" indent="0">
              <a:buNone/>
            </a:pPr>
            <a:r>
              <a:rPr lang="en-US" dirty="0" smtClean="0"/>
              <a:t>-Moderate </a:t>
            </a:r>
            <a:r>
              <a:rPr lang="en-US" dirty="0"/>
              <a:t>(10–20 mm),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-Large </a:t>
            </a:r>
            <a:r>
              <a:rPr lang="en-US" dirty="0"/>
              <a:t>( ≥ 20 mm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-Very large ( </a:t>
            </a:r>
            <a:r>
              <a:rPr lang="en-US" dirty="0"/>
              <a:t>≥ 20 mm </a:t>
            </a:r>
            <a:r>
              <a:rPr lang="en-US" u="sng" dirty="0"/>
              <a:t>and</a:t>
            </a:r>
            <a:r>
              <a:rPr lang="en-US" dirty="0"/>
              <a:t> compression of the heart).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Pericardial effusions </a:t>
            </a:r>
            <a:r>
              <a:rPr lang="en-US" i="1" dirty="0">
                <a:solidFill>
                  <a:srgbClr val="FF0000"/>
                </a:solidFill>
              </a:rPr>
              <a:t>can occur with or without cardiac tamponade</a:t>
            </a:r>
          </a:p>
        </p:txBody>
      </p:sp>
    </p:spTree>
    <p:extLst>
      <p:ext uri="{BB962C8B-B14F-4D97-AF65-F5344CB8AC3E}">
        <p14:creationId xmlns:p14="http://schemas.microsoft.com/office/powerpoint/2010/main" val="2914058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Idiopathic chronic pericardial effusion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</a:t>
            </a:r>
            <a:r>
              <a:rPr lang="en-US" dirty="0"/>
              <a:t>as </a:t>
            </a:r>
            <a:r>
              <a:rPr lang="en-US" dirty="0" smtClean="0"/>
              <a:t>a </a:t>
            </a:r>
            <a:r>
              <a:rPr lang="en-US" i="1" dirty="0" smtClean="0">
                <a:solidFill>
                  <a:srgbClr val="C00000"/>
                </a:solidFill>
              </a:rPr>
              <a:t>collection </a:t>
            </a:r>
            <a:r>
              <a:rPr lang="en-US" i="1" dirty="0">
                <a:solidFill>
                  <a:srgbClr val="C00000"/>
                </a:solidFill>
              </a:rPr>
              <a:t>of pericardial fluid that persists for more </a:t>
            </a:r>
            <a:r>
              <a:rPr lang="en-US" i="1" dirty="0" smtClean="0">
                <a:solidFill>
                  <a:srgbClr val="C00000"/>
                </a:solidFill>
              </a:rPr>
              <a:t>than 3 </a:t>
            </a:r>
            <a:r>
              <a:rPr lang="en-US" i="1" dirty="0">
                <a:solidFill>
                  <a:srgbClr val="C00000"/>
                </a:solidFill>
              </a:rPr>
              <a:t>months and has no apparent </a:t>
            </a:r>
            <a:r>
              <a:rPr lang="en-US" i="1" dirty="0" smtClean="0">
                <a:solidFill>
                  <a:srgbClr val="C00000"/>
                </a:solidFill>
              </a:rPr>
              <a:t>cause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well </a:t>
            </a:r>
            <a:r>
              <a:rPr lang="en-US" dirty="0" smtClean="0"/>
              <a:t>tolerated for </a:t>
            </a:r>
            <a:r>
              <a:rPr lang="en-US" dirty="0"/>
              <a:t>long periods in most patients, but severe </a:t>
            </a:r>
            <a:r>
              <a:rPr lang="en-US" dirty="0" smtClean="0"/>
              <a:t>tamponade can </a:t>
            </a:r>
            <a:r>
              <a:rPr lang="en-US" dirty="0"/>
              <a:t>develop unexpectedly at any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 </a:t>
            </a:r>
            <a:r>
              <a:rPr lang="en-US" dirty="0"/>
              <a:t>Large </a:t>
            </a:r>
            <a:r>
              <a:rPr lang="en-US" dirty="0" smtClean="0"/>
              <a:t>idiopathic chronic </a:t>
            </a:r>
            <a:r>
              <a:rPr lang="en-US" dirty="0"/>
              <a:t>effusions (&gt;3 months) have a 30–35% risk of </a:t>
            </a:r>
            <a:r>
              <a:rPr lang="en-US" dirty="0" smtClean="0"/>
              <a:t>progression to </a:t>
            </a:r>
            <a:r>
              <a:rPr lang="en-US" dirty="0"/>
              <a:t>cardiac </a:t>
            </a:r>
            <a:r>
              <a:rPr lang="en-US" dirty="0" smtClean="0"/>
              <a:t>tamponade</a:t>
            </a:r>
          </a:p>
          <a:p>
            <a:r>
              <a:rPr lang="en-US" dirty="0"/>
              <a:t>Thus, large </a:t>
            </a:r>
            <a:r>
              <a:rPr lang="en-US" dirty="0" smtClean="0"/>
              <a:t>pericardial effusions </a:t>
            </a:r>
            <a:r>
              <a:rPr lang="en-US" dirty="0"/>
              <a:t>(&gt;20 mm) should be drained if they persist </a:t>
            </a:r>
            <a:r>
              <a:rPr lang="en-US" dirty="0" smtClean="0"/>
              <a:t>for more </a:t>
            </a:r>
            <a:r>
              <a:rPr lang="en-US" dirty="0"/>
              <a:t>than a month or if there is right- sided collapse</a:t>
            </a:r>
          </a:p>
        </p:txBody>
      </p:sp>
    </p:spTree>
    <p:extLst>
      <p:ext uri="{BB962C8B-B14F-4D97-AF65-F5344CB8AC3E}">
        <p14:creationId xmlns:p14="http://schemas.microsoft.com/office/powerpoint/2010/main" val="2508911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Moderate pericardial effusions without tamponade </a:t>
            </a:r>
            <a:r>
              <a:rPr lang="en-US" dirty="0" smtClean="0"/>
              <a:t>in the </a:t>
            </a:r>
            <a:r>
              <a:rPr lang="en-US" dirty="0"/>
              <a:t>setting of </a:t>
            </a:r>
            <a:r>
              <a:rPr lang="en-US" b="1" dirty="0"/>
              <a:t>myocardial infarction </a:t>
            </a:r>
            <a:r>
              <a:rPr lang="en-US" dirty="0"/>
              <a:t>may indicate </a:t>
            </a:r>
            <a:r>
              <a:rPr lang="en-US" dirty="0" smtClean="0"/>
              <a:t>subacute ventricular </a:t>
            </a:r>
            <a:r>
              <a:rPr lang="en-US" dirty="0"/>
              <a:t>wall rupture and carry the risk of late </a:t>
            </a:r>
            <a:r>
              <a:rPr lang="en-US" dirty="0" smtClean="0"/>
              <a:t>true wall </a:t>
            </a:r>
            <a:r>
              <a:rPr lang="en-US" dirty="0"/>
              <a:t>rupture </a:t>
            </a:r>
            <a:endParaRPr lang="en-US" dirty="0" smtClean="0"/>
          </a:p>
          <a:p>
            <a:r>
              <a:rPr lang="en-US" b="1" dirty="0" smtClean="0"/>
              <a:t>Neoplasia-associated </a:t>
            </a:r>
            <a:r>
              <a:rPr lang="en-US" b="1" dirty="0"/>
              <a:t>effusion </a:t>
            </a:r>
            <a:r>
              <a:rPr lang="en-US" dirty="0"/>
              <a:t>is seen with lung </a:t>
            </a:r>
            <a:r>
              <a:rPr lang="en-US" dirty="0" smtClean="0"/>
              <a:t>cancer, breast </a:t>
            </a:r>
            <a:r>
              <a:rPr lang="en-US" dirty="0"/>
              <a:t>cancer, melanoma, lymphomas, and </a:t>
            </a:r>
            <a:r>
              <a:rPr lang="en-US" dirty="0" err="1" smtClean="0"/>
              <a:t>leukaemias</a:t>
            </a:r>
            <a:endParaRPr lang="en-US" dirty="0" smtClean="0"/>
          </a:p>
          <a:p>
            <a:r>
              <a:rPr lang="en-US" dirty="0"/>
              <a:t>Primary </a:t>
            </a:r>
            <a:r>
              <a:rPr lang="en-US" dirty="0" err="1"/>
              <a:t>tumours</a:t>
            </a:r>
            <a:r>
              <a:rPr lang="en-US" dirty="0"/>
              <a:t>, such as </a:t>
            </a:r>
            <a:r>
              <a:rPr lang="en-US" dirty="0">
                <a:solidFill>
                  <a:srgbClr val="C00000"/>
                </a:solidFill>
              </a:rPr>
              <a:t>mesothelioma</a:t>
            </a:r>
            <a:r>
              <a:rPr lang="en-US" dirty="0"/>
              <a:t>, </a:t>
            </a:r>
            <a:r>
              <a:rPr lang="en-US" dirty="0" smtClean="0"/>
              <a:t>are rare</a:t>
            </a:r>
            <a:r>
              <a:rPr lang="en-US" dirty="0"/>
              <a:t>. </a:t>
            </a:r>
            <a:r>
              <a:rPr lang="en-US" dirty="0" err="1"/>
              <a:t>Intrapericardial</a:t>
            </a:r>
            <a:r>
              <a:rPr lang="en-US" dirty="0"/>
              <a:t> instillation of </a:t>
            </a:r>
            <a:r>
              <a:rPr lang="en-US" dirty="0" smtClean="0"/>
              <a:t>cytostatic/sclerotic agents </a:t>
            </a:r>
            <a:r>
              <a:rPr lang="en-US" dirty="0"/>
              <a:t>may be needed</a:t>
            </a:r>
          </a:p>
        </p:txBody>
      </p:sp>
    </p:spTree>
    <p:extLst>
      <p:ext uri="{BB962C8B-B14F-4D97-AF65-F5344CB8AC3E}">
        <p14:creationId xmlns:p14="http://schemas.microsoft.com/office/powerpoint/2010/main" val="360481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Pericardial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pericardium consists of two layers: the visceral pericardium or epicardium, a serous layer that is adjacent </a:t>
            </a:r>
            <a:r>
              <a:rPr lang="en-US" dirty="0" err="1" smtClean="0"/>
              <a:t>tothe</a:t>
            </a:r>
            <a:r>
              <a:rPr lang="en-US" dirty="0" smtClean="0"/>
              <a:t> heart and proximal great vessels, and the parietal pericardium which is formed by the outer fibrous sac and the continuation of the visceral pericardium as it reflects </a:t>
            </a:r>
            <a:r>
              <a:rPr lang="en-US" dirty="0" err="1" smtClean="0"/>
              <a:t>backnear</a:t>
            </a:r>
            <a:r>
              <a:rPr lang="en-US" dirty="0" smtClean="0"/>
              <a:t> the origin of the great vessels to form the inner layer of the parietal pericardium. </a:t>
            </a:r>
          </a:p>
          <a:p>
            <a:r>
              <a:rPr lang="en-US" dirty="0" smtClean="0"/>
              <a:t>The visceral and parietal layers are separated by the pericardial cavity, which, in healthy people, contains </a:t>
            </a:r>
            <a:r>
              <a:rPr lang="en-US" i="1" dirty="0" smtClean="0">
                <a:solidFill>
                  <a:srgbClr val="C00000"/>
                </a:solidFill>
              </a:rPr>
              <a:t>15 to 50 mL of a plasma </a:t>
            </a:r>
            <a:r>
              <a:rPr lang="en-US" i="1" dirty="0" err="1" smtClean="0">
                <a:solidFill>
                  <a:srgbClr val="C00000"/>
                </a:solidFill>
              </a:rPr>
              <a:t>ultrafiltrate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Intrapericardial</a:t>
            </a:r>
            <a:r>
              <a:rPr lang="en-US" dirty="0"/>
              <a:t> </a:t>
            </a:r>
            <a:r>
              <a:rPr lang="en-US" dirty="0" smtClean="0"/>
              <a:t>pressure is normally similar to pleural pressure, varying from </a:t>
            </a:r>
            <a:r>
              <a:rPr lang="en-US" i="1" dirty="0" smtClean="0">
                <a:solidFill>
                  <a:srgbClr val="C00000"/>
                </a:solidFill>
              </a:rPr>
              <a:t>–6 mmHg at end inspiration to –3mm Hg at end expiration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Apart from restraining the heart, the normal pericardium is an important determinant of cardiac filling by limiting chamber dilation and equalizing compliance between the right and left ventricle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72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Underlying disease may be detected in up to 60% of </a:t>
            </a:r>
            <a:r>
              <a:rPr lang="en-US" dirty="0" smtClean="0"/>
              <a:t>cases and </a:t>
            </a:r>
            <a:r>
              <a:rPr lang="en-US" u="sng" dirty="0"/>
              <a:t>therapy is therefore </a:t>
            </a:r>
            <a:r>
              <a:rPr lang="en-US" u="sng" dirty="0" smtClean="0"/>
              <a:t>specific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 When </a:t>
            </a:r>
            <a:r>
              <a:rPr lang="en-US" dirty="0"/>
              <a:t>the diagnosis </a:t>
            </a:r>
            <a:r>
              <a:rPr lang="en-US" dirty="0" smtClean="0"/>
              <a:t>is unclear </a:t>
            </a:r>
            <a:r>
              <a:rPr lang="en-US" dirty="0"/>
              <a:t>or idiopathic and inflammatory markers are </a:t>
            </a:r>
            <a:r>
              <a:rPr lang="en-US" dirty="0" smtClean="0"/>
              <a:t>elevated, </a:t>
            </a:r>
            <a:r>
              <a:rPr lang="en-US" dirty="0" smtClean="0">
                <a:solidFill>
                  <a:srgbClr val="C00000"/>
                </a:solidFill>
              </a:rPr>
              <a:t>aspirin </a:t>
            </a:r>
            <a:r>
              <a:rPr lang="en-US" dirty="0">
                <a:solidFill>
                  <a:srgbClr val="C00000"/>
                </a:solidFill>
              </a:rPr>
              <a:t>(750–1000 mg tds</a:t>
            </a:r>
            <a:r>
              <a:rPr lang="en-US" dirty="0"/>
              <a:t>) or a NSAID such </a:t>
            </a:r>
            <a:r>
              <a:rPr lang="en-US" dirty="0" smtClean="0"/>
              <a:t>as </a:t>
            </a:r>
            <a:r>
              <a:rPr lang="en-US" dirty="0" smtClean="0">
                <a:solidFill>
                  <a:srgbClr val="C00000"/>
                </a:solidFill>
              </a:rPr>
              <a:t>ibuprofen </a:t>
            </a:r>
            <a:r>
              <a:rPr lang="en-US" dirty="0">
                <a:solidFill>
                  <a:srgbClr val="C00000"/>
                </a:solidFill>
              </a:rPr>
              <a:t>(600 mg tds</a:t>
            </a:r>
            <a:r>
              <a:rPr lang="en-US" dirty="0"/>
              <a:t>) for 1–2 weeks is given. </a:t>
            </a:r>
            <a:endParaRPr lang="en-US" dirty="0" smtClean="0"/>
          </a:p>
          <a:p>
            <a:r>
              <a:rPr lang="en-US" dirty="0" smtClean="0"/>
              <a:t>Combination of </a:t>
            </a:r>
            <a:r>
              <a:rPr lang="en-US" i="1" dirty="0">
                <a:solidFill>
                  <a:srgbClr val="C00000"/>
                </a:solidFill>
              </a:rPr>
              <a:t>aspirin </a:t>
            </a:r>
            <a:r>
              <a:rPr lang="en-US" i="1" dirty="0"/>
              <a:t>or a </a:t>
            </a:r>
            <a:r>
              <a:rPr lang="en-US" i="1" dirty="0">
                <a:solidFill>
                  <a:srgbClr val="C00000"/>
                </a:solidFill>
              </a:rPr>
              <a:t>NSAID for 2–4 weeks </a:t>
            </a:r>
            <a:r>
              <a:rPr lang="en-US" dirty="0"/>
              <a:t>with </a:t>
            </a:r>
            <a:r>
              <a:rPr lang="en-US" i="1" dirty="0" smtClean="0">
                <a:solidFill>
                  <a:srgbClr val="C00000"/>
                </a:solidFill>
              </a:rPr>
              <a:t>colchicine (0.5 </a:t>
            </a:r>
            <a:r>
              <a:rPr lang="en-US" i="1" dirty="0">
                <a:solidFill>
                  <a:srgbClr val="C00000"/>
                </a:solidFill>
              </a:rPr>
              <a:t>mg </a:t>
            </a:r>
            <a:r>
              <a:rPr lang="en-US" i="1" dirty="0" err="1">
                <a:solidFill>
                  <a:srgbClr val="C00000"/>
                </a:solidFill>
              </a:rPr>
              <a:t>bd</a:t>
            </a:r>
            <a:r>
              <a:rPr lang="en-US" i="1" dirty="0">
                <a:solidFill>
                  <a:srgbClr val="C00000"/>
                </a:solidFill>
              </a:rPr>
              <a:t> for weight ≥ 70 kg and od for &lt;70 kg) </a:t>
            </a:r>
            <a:r>
              <a:rPr lang="en-US" i="1" dirty="0" smtClean="0">
                <a:solidFill>
                  <a:srgbClr val="C00000"/>
                </a:solidFill>
              </a:rPr>
              <a:t>for 3–6 </a:t>
            </a:r>
            <a:r>
              <a:rPr lang="en-US" i="1" dirty="0">
                <a:solidFill>
                  <a:srgbClr val="C00000"/>
                </a:solidFill>
              </a:rPr>
              <a:t>months</a:t>
            </a:r>
            <a:r>
              <a:rPr lang="en-US" dirty="0"/>
              <a:t> is considered for recurrent cases, </a:t>
            </a:r>
            <a:endParaRPr lang="en-US" dirty="0" smtClean="0"/>
          </a:p>
          <a:p>
            <a:r>
              <a:rPr lang="en-US" dirty="0" smtClean="0"/>
              <a:t>while corticosteroids at </a:t>
            </a:r>
            <a:r>
              <a:rPr lang="en-US" dirty="0"/>
              <a:t>low to moderate doses (prednisone </a:t>
            </a:r>
            <a:r>
              <a:rPr lang="en-US" dirty="0" smtClean="0"/>
              <a:t>0.2–0.5mg/kg/day</a:t>
            </a:r>
            <a:r>
              <a:rPr lang="en-US" dirty="0"/>
              <a:t>) for 2–4 weeks may be given for specific </a:t>
            </a:r>
            <a:r>
              <a:rPr lang="en-US" dirty="0" smtClean="0"/>
              <a:t>indications such </a:t>
            </a:r>
            <a:r>
              <a:rPr lang="en-US" dirty="0"/>
              <a:t>as systemic inflammatory diseases and pregnancy.</a:t>
            </a:r>
          </a:p>
          <a:p>
            <a:r>
              <a:rPr lang="en-US" dirty="0" err="1" smtClean="0"/>
              <a:t>Intrapericardial</a:t>
            </a:r>
            <a:r>
              <a:rPr lang="en-US" dirty="0" smtClean="0"/>
              <a:t> </a:t>
            </a:r>
            <a:r>
              <a:rPr lang="en-US" dirty="0"/>
              <a:t>triamcinolone has also been </a:t>
            </a:r>
            <a:r>
              <a:rPr lang="en-US" dirty="0" smtClean="0"/>
              <a:t>tried in </a:t>
            </a:r>
            <a:r>
              <a:rPr lang="en-US" dirty="0"/>
              <a:t>resistant cases</a:t>
            </a:r>
          </a:p>
        </p:txBody>
      </p:sp>
    </p:spTree>
    <p:extLst>
      <p:ext uri="{BB962C8B-B14F-4D97-AF65-F5344CB8AC3E}">
        <p14:creationId xmlns:p14="http://schemas.microsoft.com/office/powerpoint/2010/main" val="2967637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Pericardiocentesis</a:t>
            </a:r>
            <a:r>
              <a:rPr lang="en-US" dirty="0" smtClean="0"/>
              <a:t> and </a:t>
            </a:r>
            <a:r>
              <a:rPr lang="en-US" dirty="0" err="1" smtClean="0"/>
              <a:t>Pericardiectomy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Pericardiocentesis</a:t>
            </a:r>
            <a:r>
              <a:rPr lang="en-US" dirty="0"/>
              <a:t> alone frequently results in the </a:t>
            </a:r>
            <a:r>
              <a:rPr lang="en-US" dirty="0" smtClean="0"/>
              <a:t>resolution of </a:t>
            </a:r>
            <a:r>
              <a:rPr lang="en-US" dirty="0"/>
              <a:t>large idiopathic effusions, but recurrence is common.</a:t>
            </a:r>
          </a:p>
          <a:p>
            <a:r>
              <a:rPr lang="en-US" dirty="0" err="1"/>
              <a:t>Pericardiectomy</a:t>
            </a:r>
            <a:r>
              <a:rPr lang="en-US" dirty="0"/>
              <a:t> should be considered only in </a:t>
            </a:r>
            <a:r>
              <a:rPr lang="en-US" dirty="0" smtClean="0"/>
              <a:t>highly symptomatic </a:t>
            </a:r>
            <a:r>
              <a:rPr lang="en-US" dirty="0"/>
              <a:t>recurrences resistant to medical therapy, </a:t>
            </a:r>
            <a:r>
              <a:rPr lang="en-US" dirty="0" smtClean="0"/>
              <a:t>and in </a:t>
            </a:r>
            <a:r>
              <a:rPr lang="en-US" dirty="0"/>
              <a:t>cases of chronic permanent </a:t>
            </a:r>
            <a:r>
              <a:rPr lang="en-US" dirty="0" smtClean="0"/>
              <a:t>constriction</a:t>
            </a:r>
          </a:p>
          <a:p>
            <a:r>
              <a:rPr lang="en-US" dirty="0"/>
              <a:t>In </a:t>
            </a:r>
            <a:r>
              <a:rPr lang="en-US" b="1" dirty="0"/>
              <a:t>neoplastic </a:t>
            </a:r>
            <a:r>
              <a:rPr lang="en-US" dirty="0" smtClean="0"/>
              <a:t>pericardial disease</a:t>
            </a:r>
            <a:r>
              <a:rPr lang="en-US" dirty="0"/>
              <a:t>, pericardial window by open surgery or </a:t>
            </a:r>
            <a:r>
              <a:rPr lang="en-US" dirty="0" err="1" smtClean="0"/>
              <a:t>thoracoscopy</a:t>
            </a:r>
            <a:r>
              <a:rPr lang="en-US" dirty="0" smtClean="0"/>
              <a:t>, balloon </a:t>
            </a:r>
            <a:r>
              <a:rPr lang="en-US" dirty="0" err="1"/>
              <a:t>pericardiotomy</a:t>
            </a:r>
            <a:r>
              <a:rPr lang="en-US" dirty="0"/>
              <a:t>, and sclerotic local </a:t>
            </a:r>
            <a:r>
              <a:rPr lang="en-US" dirty="0" smtClean="0"/>
              <a:t>therapy may </a:t>
            </a:r>
            <a:r>
              <a:rPr lang="en-US" dirty="0"/>
              <a:t>be needed</a:t>
            </a:r>
          </a:p>
        </p:txBody>
      </p:sp>
    </p:spTree>
    <p:extLst>
      <p:ext uri="{BB962C8B-B14F-4D97-AF65-F5344CB8AC3E}">
        <p14:creationId xmlns:p14="http://schemas.microsoft.com/office/powerpoint/2010/main" val="1207675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tamponade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Cardiac tamponade is a life-threatening, slow or </a:t>
            </a:r>
            <a:r>
              <a:rPr lang="en-US" dirty="0" smtClean="0"/>
              <a:t>rapid compression </a:t>
            </a:r>
            <a:r>
              <a:rPr lang="en-US" dirty="0"/>
              <a:t>of the heart due to the pericardial </a:t>
            </a:r>
            <a:r>
              <a:rPr lang="en-US" dirty="0" smtClean="0"/>
              <a:t>accumulation of </a:t>
            </a:r>
            <a:r>
              <a:rPr lang="en-US" dirty="0"/>
              <a:t>fluid, pus, blood, clots, or gas, as a result of </a:t>
            </a:r>
            <a:r>
              <a:rPr lang="en-US" dirty="0" smtClean="0"/>
              <a:t>effusion, trauma</a:t>
            </a:r>
            <a:r>
              <a:rPr lang="en-US" dirty="0"/>
              <a:t>, or rupture of the </a:t>
            </a:r>
            <a:r>
              <a:rPr lang="en-US" dirty="0" smtClean="0"/>
              <a:t>heart</a:t>
            </a:r>
            <a:endParaRPr lang="en-US" dirty="0"/>
          </a:p>
          <a:p>
            <a:r>
              <a:rPr lang="en-US" dirty="0" smtClean="0"/>
              <a:t> Occurrences </a:t>
            </a:r>
            <a:r>
              <a:rPr lang="en-US" dirty="0"/>
              <a:t>of </a:t>
            </a:r>
            <a:r>
              <a:rPr lang="en-US" dirty="0" smtClean="0"/>
              <a:t>tamponade can </a:t>
            </a:r>
            <a:r>
              <a:rPr lang="en-US" dirty="0"/>
              <a:t>be acute, subacute, regional, or characterized </a:t>
            </a:r>
            <a:r>
              <a:rPr lang="en-US" dirty="0" smtClean="0"/>
              <a:t>by low </a:t>
            </a:r>
            <a:r>
              <a:rPr lang="en-US" dirty="0"/>
              <a:t>pressure.</a:t>
            </a:r>
          </a:p>
          <a:p>
            <a:r>
              <a:rPr lang="en-US" b="1" i="1" dirty="0"/>
              <a:t>Pathophysiology</a:t>
            </a:r>
          </a:p>
          <a:p>
            <a:pPr marL="0" indent="0">
              <a:buNone/>
            </a:pPr>
            <a:r>
              <a:rPr lang="en-US" dirty="0"/>
              <a:t>The true filling pressure is the myocardial </a:t>
            </a:r>
            <a:r>
              <a:rPr lang="en-US" dirty="0" smtClean="0"/>
              <a:t>transmural pressure</a:t>
            </a:r>
            <a:r>
              <a:rPr lang="en-US" dirty="0"/>
              <a:t>, which is </a:t>
            </a:r>
            <a:r>
              <a:rPr lang="en-US" dirty="0" err="1">
                <a:solidFill>
                  <a:srgbClr val="C00000"/>
                </a:solidFill>
              </a:rPr>
              <a:t>intracardiac</a:t>
            </a:r>
            <a:r>
              <a:rPr lang="en-US" dirty="0">
                <a:solidFill>
                  <a:srgbClr val="C00000"/>
                </a:solidFill>
              </a:rPr>
              <a:t> minus pericardial pressure</a:t>
            </a:r>
            <a:r>
              <a:rPr lang="en-US" dirty="0"/>
              <a:t>.</a:t>
            </a:r>
          </a:p>
          <a:p>
            <a:r>
              <a:rPr lang="en-US" dirty="0"/>
              <a:t>The increased </a:t>
            </a:r>
            <a:r>
              <a:rPr lang="en-US" dirty="0" err="1"/>
              <a:t>intrapericardial</a:t>
            </a:r>
            <a:r>
              <a:rPr lang="en-US" dirty="0"/>
              <a:t> pressure equals </a:t>
            </a:r>
            <a:r>
              <a:rPr lang="en-US" dirty="0" smtClean="0"/>
              <a:t>or exceeds </a:t>
            </a:r>
            <a:r>
              <a:rPr lang="en-US" dirty="0"/>
              <a:t>the pressure in the right heart chambers, </a:t>
            </a:r>
            <a:r>
              <a:rPr lang="en-US" dirty="0" smtClean="0"/>
              <a:t>leading to </a:t>
            </a:r>
            <a:r>
              <a:rPr lang="en-US" dirty="0"/>
              <a:t>reduced chamber diastolic compliance and </a:t>
            </a:r>
            <a:r>
              <a:rPr lang="en-US" dirty="0" smtClean="0"/>
              <a:t>impaired filling</a:t>
            </a:r>
            <a:r>
              <a:rPr lang="en-US" dirty="0"/>
              <a:t>, collapse of the right atrium and ventricle </a:t>
            </a:r>
            <a:r>
              <a:rPr lang="en-US" dirty="0" err="1" smtClean="0"/>
              <a:t>duringdiastole</a:t>
            </a:r>
            <a:r>
              <a:rPr lang="en-US" dirty="0" smtClean="0"/>
              <a:t> </a:t>
            </a:r>
            <a:r>
              <a:rPr lang="en-US" dirty="0"/>
              <a:t>and diminished cardiac output</a:t>
            </a:r>
          </a:p>
        </p:txBody>
      </p:sp>
    </p:spTree>
    <p:extLst>
      <p:ext uri="{BB962C8B-B14F-4D97-AF65-F5344CB8AC3E}">
        <p14:creationId xmlns:p14="http://schemas.microsoft.com/office/powerpoint/2010/main" val="1827050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Expansion of </a:t>
            </a:r>
            <a:r>
              <a:rPr lang="en-US" dirty="0" smtClean="0"/>
              <a:t>the RV </a:t>
            </a:r>
            <a:r>
              <a:rPr lang="en-US" dirty="0"/>
              <a:t>is limited to the interventricular septum, resulting </a:t>
            </a:r>
            <a:r>
              <a:rPr lang="en-US" dirty="0" smtClean="0"/>
              <a:t>in bulging </a:t>
            </a:r>
            <a:r>
              <a:rPr lang="en-US" dirty="0"/>
              <a:t>of the RV into the LV, reduced LV </a:t>
            </a:r>
            <a:r>
              <a:rPr lang="en-US" dirty="0" smtClean="0"/>
              <a:t>compliance and </a:t>
            </a:r>
            <a:r>
              <a:rPr lang="en-US" dirty="0"/>
              <a:t>decreased filling of the LV during inspiration (</a:t>
            </a:r>
            <a:r>
              <a:rPr lang="en-US" dirty="0" smtClean="0"/>
              <a:t>ventricular interdependence)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98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Therapy=</a:t>
            </a:r>
            <a:r>
              <a:rPr lang="en-US" dirty="0" err="1"/>
              <a:t>pericardiocentesis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presence of </a:t>
            </a:r>
            <a:r>
              <a:rPr lang="en-US" dirty="0" err="1"/>
              <a:t>haemodynamic</a:t>
            </a:r>
            <a:r>
              <a:rPr lang="en-US" dirty="0"/>
              <a:t> compromise requires </a:t>
            </a:r>
            <a:r>
              <a:rPr lang="en-US" dirty="0" smtClean="0"/>
              <a:t>urgent </a:t>
            </a:r>
            <a:r>
              <a:rPr lang="en-US" dirty="0" err="1" smtClean="0"/>
              <a:t>pericardiocentesis</a:t>
            </a:r>
            <a:r>
              <a:rPr lang="en-US" dirty="0" smtClean="0"/>
              <a:t> </a:t>
            </a:r>
            <a:r>
              <a:rPr lang="en-US" dirty="0"/>
              <a:t>or surgical removal of </a:t>
            </a:r>
            <a:r>
              <a:rPr lang="en-US" dirty="0" smtClean="0"/>
              <a:t>pericardial fluid</a:t>
            </a:r>
          </a:p>
          <a:p>
            <a:r>
              <a:rPr lang="en-US" dirty="0" smtClean="0"/>
              <a:t>Technique:</a:t>
            </a:r>
          </a:p>
          <a:p>
            <a:pPr marL="0" indent="0">
              <a:buNone/>
            </a:pPr>
            <a:r>
              <a:rPr lang="en-US" dirty="0"/>
              <a:t>the needle is usually </a:t>
            </a:r>
            <a:r>
              <a:rPr lang="en-US" dirty="0" smtClean="0"/>
              <a:t>inserted between </a:t>
            </a:r>
            <a:r>
              <a:rPr lang="en-US" dirty="0"/>
              <a:t>the xiphoid process and the left costal margin </a:t>
            </a:r>
            <a:r>
              <a:rPr lang="en-US" dirty="0" smtClean="0"/>
              <a:t>at a </a:t>
            </a:r>
            <a:r>
              <a:rPr lang="en-US" dirty="0"/>
              <a:t>15-degree angle to bypass the costal margin, and then </a:t>
            </a:r>
            <a:r>
              <a:rPr lang="en-US" dirty="0" smtClean="0"/>
              <a:t>its hub </a:t>
            </a:r>
            <a:r>
              <a:rPr lang="en-US" dirty="0"/>
              <a:t>is depressed so that the point is aimed toward the </a:t>
            </a:r>
            <a:r>
              <a:rPr lang="en-US" dirty="0" smtClean="0"/>
              <a:t>left shoulder </a:t>
            </a:r>
            <a:r>
              <a:rPr lang="en-US" dirty="0"/>
              <a:t>and is advanced slowly until fluid is </a:t>
            </a:r>
            <a:r>
              <a:rPr lang="en-US" dirty="0" smtClean="0"/>
              <a:t>aspirated </a:t>
            </a:r>
          </a:p>
          <a:p>
            <a:pPr marL="0" indent="0">
              <a:buNone/>
            </a:pPr>
            <a:r>
              <a:rPr lang="en-US" dirty="0" smtClean="0"/>
              <a:t>Ideally, this </a:t>
            </a:r>
            <a:r>
              <a:rPr lang="en-US" dirty="0"/>
              <a:t>should be done in the catheterization </a:t>
            </a:r>
            <a:r>
              <a:rPr lang="en-US" dirty="0" smtClean="0"/>
              <a:t>laboratory or </a:t>
            </a:r>
            <a:r>
              <a:rPr lang="en-US" dirty="0"/>
              <a:t>under echocardiographic guidance and with </a:t>
            </a:r>
            <a:r>
              <a:rPr lang="en-US" dirty="0" err="1" smtClean="0"/>
              <a:t>concomitantadministration</a:t>
            </a:r>
            <a:r>
              <a:rPr lang="en-US" dirty="0" smtClean="0"/>
              <a:t> </a:t>
            </a:r>
            <a:r>
              <a:rPr lang="en-US" dirty="0"/>
              <a:t>of IV saline</a:t>
            </a:r>
          </a:p>
        </p:txBody>
      </p:sp>
    </p:spTree>
    <p:extLst>
      <p:ext uri="{BB962C8B-B14F-4D97-AF65-F5344CB8AC3E}">
        <p14:creationId xmlns:p14="http://schemas.microsoft.com/office/powerpoint/2010/main" val="2251122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draining- Hypotensive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3566375" cy="45107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Surgical drainage is preferable in patients with </a:t>
            </a:r>
            <a:r>
              <a:rPr lang="en-US" dirty="0" err="1" smtClean="0"/>
              <a:t>intrapericardial</a:t>
            </a:r>
            <a:r>
              <a:rPr lang="en-US" dirty="0" smtClean="0"/>
              <a:t> bleeding </a:t>
            </a:r>
            <a:r>
              <a:rPr lang="en-US" dirty="0"/>
              <a:t>or with clotted pericardium.</a:t>
            </a:r>
          </a:p>
          <a:p>
            <a:r>
              <a:rPr lang="en-US" dirty="0"/>
              <a:t>In hypotensive patients, rapid volume expansion with </a:t>
            </a:r>
            <a:r>
              <a:rPr lang="en-US" dirty="0" err="1" smtClean="0"/>
              <a:t>salineor</a:t>
            </a:r>
            <a:r>
              <a:rPr lang="en-US" dirty="0" smtClean="0"/>
              <a:t> </a:t>
            </a:r>
            <a:r>
              <a:rPr lang="en-US" dirty="0"/>
              <a:t>dextran should be provided, especially if the </a:t>
            </a:r>
            <a:r>
              <a:rPr lang="en-US" dirty="0" smtClean="0"/>
              <a:t>systolic blood </a:t>
            </a:r>
            <a:r>
              <a:rPr lang="en-US" dirty="0"/>
              <a:t>pressure is &lt;100 mm Hg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03" y="1825626"/>
            <a:ext cx="7559697" cy="503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42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you, active Student….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658" y="1610211"/>
            <a:ext cx="7804597" cy="5224745"/>
          </a:xfrm>
        </p:spPr>
      </p:pic>
    </p:spTree>
    <p:extLst>
      <p:ext uri="{BB962C8B-B14F-4D97-AF65-F5344CB8AC3E}">
        <p14:creationId xmlns:p14="http://schemas.microsoft.com/office/powerpoint/2010/main" val="24439084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pericardial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They comprise partial left (70%) or right (17%) pericardial absence and have a prevalence of 0.001%. </a:t>
            </a:r>
          </a:p>
          <a:p>
            <a:r>
              <a:rPr lang="en-US" dirty="0" smtClean="0"/>
              <a:t>Total pericardial absence is rare but predisposes the patient to traumatic aortic dissection. </a:t>
            </a:r>
          </a:p>
          <a:p>
            <a:r>
              <a:rPr lang="en-US" dirty="0" smtClean="0"/>
              <a:t>Partial left side defects can be complicated by herniation and strangulation of the heart and the coronaries and may require surgical </a:t>
            </a:r>
            <a:r>
              <a:rPr lang="en-US" dirty="0" err="1" smtClean="0"/>
              <a:t>pericardioplasty</a:t>
            </a:r>
            <a:endParaRPr lang="en-US" dirty="0" smtClean="0"/>
          </a:p>
          <a:p>
            <a:r>
              <a:rPr lang="en-US" dirty="0" smtClean="0"/>
              <a:t>A pericardial cyst is a </a:t>
            </a:r>
            <a:r>
              <a:rPr lang="en-US" dirty="0" smtClean="0">
                <a:solidFill>
                  <a:srgbClr val="C00000"/>
                </a:solidFill>
              </a:rPr>
              <a:t>benign</a:t>
            </a:r>
            <a:r>
              <a:rPr lang="en-US" dirty="0" smtClean="0"/>
              <a:t> abnormality that is detected as an incidental mass lesion on chest radiography, usually at the right </a:t>
            </a:r>
            <a:r>
              <a:rPr lang="en-US" dirty="0" err="1" smtClean="0"/>
              <a:t>costophrenic</a:t>
            </a:r>
            <a:r>
              <a:rPr lang="en-US" dirty="0" smtClean="0"/>
              <a:t> angle.</a:t>
            </a:r>
          </a:p>
          <a:p>
            <a:r>
              <a:rPr lang="en-US" dirty="0" smtClean="0"/>
              <a:t>The differential diagnosis includes </a:t>
            </a:r>
            <a:r>
              <a:rPr lang="en-US" dirty="0" smtClean="0"/>
              <a:t>tumors, </a:t>
            </a:r>
            <a:r>
              <a:rPr lang="en-US" dirty="0" smtClean="0"/>
              <a:t>cardiac chamber enlargement, and diaphragmatic hernia, as well as inflammatory (tuberculosis)+++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7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and relapsing pericarditis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 smtClean="0"/>
              <a:t>Acute pericarditis</a:t>
            </a:r>
          </a:p>
          <a:p>
            <a:pPr marL="0" indent="0">
              <a:buNone/>
            </a:pPr>
            <a:r>
              <a:rPr lang="en-US" u="sng" dirty="0" smtClean="0"/>
              <a:t>Definition</a:t>
            </a:r>
          </a:p>
          <a:p>
            <a:r>
              <a:rPr lang="en-US" dirty="0" smtClean="0"/>
              <a:t> Pericarditis indicates inflammation of the pericardium due to various causes.</a:t>
            </a:r>
          </a:p>
          <a:p>
            <a:pPr marL="0" indent="0">
              <a:buNone/>
            </a:pPr>
            <a:r>
              <a:rPr lang="en-US" dirty="0" smtClean="0"/>
              <a:t>Epidemiology</a:t>
            </a:r>
          </a:p>
          <a:p>
            <a:r>
              <a:rPr lang="en-US" dirty="0" smtClean="0"/>
              <a:t>Pericarditis is diagnosed in 0.1% of hospitalized patients and in 5% of patients seen in the emergency room with chest pain but without myocardial infarction. 1</a:t>
            </a:r>
          </a:p>
          <a:p>
            <a:pPr marL="0" indent="0">
              <a:buNone/>
            </a:pPr>
            <a:r>
              <a:rPr lang="en-US" u="sng" dirty="0" err="1" smtClean="0"/>
              <a:t>Aetiology</a:t>
            </a:r>
            <a:endParaRPr lang="en-US" u="sng" dirty="0" smtClean="0"/>
          </a:p>
          <a:p>
            <a:r>
              <a:rPr lang="en-US" dirty="0" smtClean="0"/>
              <a:t>The cause is either viral or unknown (idiopathic). Idiopathic pericarditis is thought to be very common because the yield of diagnostic tests to confirm </a:t>
            </a:r>
            <a:r>
              <a:rPr lang="en-US" dirty="0" err="1" smtClean="0"/>
              <a:t>aetiology</a:t>
            </a:r>
            <a:r>
              <a:rPr lang="en-US" dirty="0" smtClean="0"/>
              <a:t> is relatively low. The major specific causes to be ruled out are </a:t>
            </a:r>
            <a:r>
              <a:rPr lang="en-US" dirty="0" smtClean="0">
                <a:solidFill>
                  <a:srgbClr val="0070C0"/>
                </a:solidFill>
              </a:rPr>
              <a:t>tuberculous pericarditis, metastatic neoplasia, and connective tissue disorders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u="sng" dirty="0" smtClean="0"/>
              <a:t>Presentation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.</a:t>
            </a:r>
            <a:r>
              <a:rPr lang="en-US" dirty="0" smtClean="0"/>
              <a:t>Fever, myalgia, and malaise may occur as a prodromal phase. Body temperature &gt;38°C is uncommon and may indicate purulent pericarditis.</a:t>
            </a:r>
          </a:p>
          <a:p>
            <a:r>
              <a:rPr lang="en-US" dirty="0" smtClean="0"/>
              <a:t>Chest pain is usually </a:t>
            </a:r>
            <a:r>
              <a:rPr lang="en-US" i="1" dirty="0" smtClean="0">
                <a:solidFill>
                  <a:srgbClr val="C00000"/>
                </a:solidFill>
              </a:rPr>
              <a:t>sudden in onset, retrosternal, typically accentuated by inspiration and attenuated by leaning forward</a:t>
            </a:r>
            <a:r>
              <a:rPr lang="en-US" dirty="0" smtClean="0"/>
              <a:t>. Radiation of the pain to trapezius muscle ridges </a:t>
            </a:r>
            <a:r>
              <a:rPr lang="en-US" dirty="0" err="1" smtClean="0"/>
              <a:t>isprobably</a:t>
            </a:r>
            <a:r>
              <a:rPr lang="en-US" dirty="0" smtClean="0"/>
              <a:t> due to pericarditis because the phrenic nerve </a:t>
            </a:r>
            <a:r>
              <a:rPr lang="en-US" dirty="0" err="1" smtClean="0"/>
              <a:t>thatinnervates</a:t>
            </a:r>
            <a:r>
              <a:rPr lang="en-US" dirty="0" smtClean="0"/>
              <a:t> these muscles traverses the </a:t>
            </a:r>
            <a:r>
              <a:rPr lang="en-US" dirty="0"/>
              <a:t>pericardium. </a:t>
            </a:r>
            <a:endParaRPr lang="en-US" dirty="0" smtClean="0"/>
          </a:p>
          <a:p>
            <a:r>
              <a:rPr lang="en-US" dirty="0" smtClean="0"/>
              <a:t>Dull pain</a:t>
            </a:r>
            <a:r>
              <a:rPr lang="en-US" dirty="0"/>
              <a:t>, imitating myocardial ischaemia, may also occur.</a:t>
            </a:r>
          </a:p>
        </p:txBody>
      </p:sp>
    </p:spTree>
    <p:extLst>
      <p:ext uri="{BB962C8B-B14F-4D97-AF65-F5344CB8AC3E}">
        <p14:creationId xmlns:p14="http://schemas.microsoft.com/office/powerpoint/2010/main" val="803653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Pericardial Friction Rub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Pericardial friction rub is a high-pitched, </a:t>
            </a:r>
            <a:r>
              <a:rPr lang="en-US" dirty="0" smtClean="0"/>
              <a:t>scratchy sound </a:t>
            </a:r>
            <a:r>
              <a:rPr lang="en-US" dirty="0"/>
              <a:t>heard at the left sternal border.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present in up </a:t>
            </a:r>
            <a:r>
              <a:rPr lang="en-US" dirty="0" smtClean="0"/>
              <a:t>to 85</a:t>
            </a:r>
            <a:r>
              <a:rPr lang="en-US" dirty="0"/>
              <a:t>% of patients but may be transient (repeat </a:t>
            </a:r>
            <a:r>
              <a:rPr lang="en-US" dirty="0" smtClean="0"/>
              <a:t>examinations are </a:t>
            </a:r>
            <a:r>
              <a:rPr lang="en-US" dirty="0"/>
              <a:t>required) and mono-, bi-, or </a:t>
            </a:r>
            <a:r>
              <a:rPr lang="en-US" dirty="0" err="1"/>
              <a:t>triphasic</a:t>
            </a:r>
            <a:r>
              <a:rPr lang="en-US" dirty="0"/>
              <a:t> (corresponding </a:t>
            </a:r>
            <a:r>
              <a:rPr lang="en-US" dirty="0" smtClean="0"/>
              <a:t>to atrial </a:t>
            </a:r>
            <a:r>
              <a:rPr lang="en-US" dirty="0"/>
              <a:t>systole, ventricular systole, and rapid ventricular filling).</a:t>
            </a:r>
          </a:p>
          <a:p>
            <a:r>
              <a:rPr lang="en-US" dirty="0"/>
              <a:t>It is audible throughout the respiratory cycle whereas </a:t>
            </a:r>
            <a:r>
              <a:rPr lang="en-US" dirty="0" smtClean="0"/>
              <a:t>a pleural </a:t>
            </a:r>
            <a:r>
              <a:rPr lang="en-US" dirty="0"/>
              <a:t>rub is absent when respirations are suspended</a:t>
            </a:r>
          </a:p>
        </p:txBody>
      </p:sp>
    </p:spTree>
    <p:extLst>
      <p:ext uri="{BB962C8B-B14F-4D97-AF65-F5344CB8AC3E}">
        <p14:creationId xmlns:p14="http://schemas.microsoft.com/office/powerpoint/2010/main" val="371970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</a:t>
            </a:r>
            <a:r>
              <a:rPr lang="en-US" dirty="0"/>
              <a:t>criteria for pericarditis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Typical chest pain</a:t>
            </a:r>
          </a:p>
          <a:p>
            <a:r>
              <a:rPr lang="en-US" dirty="0"/>
              <a:t> </a:t>
            </a:r>
            <a:r>
              <a:rPr lang="en-US" dirty="0" smtClean="0"/>
              <a:t>Pericardial </a:t>
            </a:r>
            <a:r>
              <a:rPr lang="en-US" dirty="0"/>
              <a:t>friction rub</a:t>
            </a:r>
          </a:p>
          <a:p>
            <a:r>
              <a:rPr lang="en-US" dirty="0" smtClean="0"/>
              <a:t> </a:t>
            </a:r>
            <a:r>
              <a:rPr lang="en-US" dirty="0"/>
              <a:t>Suggestive ECG changes (typically widespread ST </a:t>
            </a:r>
            <a:r>
              <a:rPr lang="en-US" dirty="0" smtClean="0"/>
              <a:t>segment elevation</a:t>
            </a:r>
            <a:r>
              <a:rPr lang="en-US" dirty="0"/>
              <a:t>, PR depression)</a:t>
            </a:r>
          </a:p>
          <a:p>
            <a:r>
              <a:rPr lang="en-US" dirty="0" smtClean="0"/>
              <a:t> </a:t>
            </a:r>
            <a:r>
              <a:rPr lang="en-US" dirty="0"/>
              <a:t>New or worsening pericardial effusion (not necessary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Elevated CRP (not specific).</a:t>
            </a:r>
          </a:p>
        </p:txBody>
      </p:sp>
    </p:spTree>
    <p:extLst>
      <p:ext uri="{BB962C8B-B14F-4D97-AF65-F5344CB8AC3E}">
        <p14:creationId xmlns:p14="http://schemas.microsoft.com/office/powerpoint/2010/main" val="228089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Stages ECG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</a:t>
            </a:r>
            <a:r>
              <a:rPr lang="en-US" dirty="0"/>
              <a:t>1: diffuse ST segment elevation (</a:t>
            </a:r>
            <a:r>
              <a:rPr lang="en-US" dirty="0" err="1" smtClean="0"/>
              <a:t>epicardial</a:t>
            </a:r>
            <a:r>
              <a:rPr lang="en-US" dirty="0" smtClean="0"/>
              <a:t> inflammation</a:t>
            </a:r>
            <a:r>
              <a:rPr lang="en-US" dirty="0"/>
              <a:t>) and PR segment depression, </a:t>
            </a:r>
            <a:r>
              <a:rPr lang="en-US" dirty="0" smtClean="0"/>
              <a:t>with reciprocal </a:t>
            </a:r>
            <a:r>
              <a:rPr lang="en-US" dirty="0"/>
              <a:t>ST segment depression in the </a:t>
            </a:r>
            <a:r>
              <a:rPr lang="en-US" dirty="0" err="1"/>
              <a:t>aVR</a:t>
            </a:r>
            <a:r>
              <a:rPr lang="en-US" dirty="0"/>
              <a:t> and V </a:t>
            </a:r>
            <a:r>
              <a:rPr lang="en-US" dirty="0" smtClean="0"/>
              <a:t>1 leads</a:t>
            </a:r>
            <a:r>
              <a:rPr lang="en-US" dirty="0"/>
              <a:t>, within the first hours to days (present in 80% </a:t>
            </a:r>
            <a:r>
              <a:rPr lang="en-US" dirty="0" smtClean="0"/>
              <a:t>of patients </a:t>
            </a:r>
            <a:r>
              <a:rPr lang="en-US" dirty="0"/>
              <a:t>with pericarditis). </a:t>
            </a:r>
            <a:r>
              <a:rPr lang="en-US" dirty="0" smtClean="0"/>
              <a:t>There </a:t>
            </a:r>
            <a:r>
              <a:rPr lang="en-US" dirty="0"/>
              <a:t>can also be PR </a:t>
            </a:r>
            <a:r>
              <a:rPr lang="en-US" dirty="0" smtClean="0"/>
              <a:t>segment elevation </a:t>
            </a:r>
            <a:r>
              <a:rPr lang="en-US" dirty="0"/>
              <a:t>in the </a:t>
            </a:r>
            <a:r>
              <a:rPr lang="en-US" dirty="0" err="1"/>
              <a:t>aVR</a:t>
            </a:r>
            <a:r>
              <a:rPr lang="en-US" dirty="0"/>
              <a:t> (atrial injury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Stage </a:t>
            </a:r>
            <a:r>
              <a:rPr lang="en-US" dirty="0"/>
              <a:t>2: the ST and PR segments normalize</a:t>
            </a:r>
          </a:p>
          <a:p>
            <a:r>
              <a:rPr lang="en-US" dirty="0" smtClean="0"/>
              <a:t> </a:t>
            </a:r>
            <a:r>
              <a:rPr lang="en-US" dirty="0"/>
              <a:t>Stage 3: T wave inversions</a:t>
            </a:r>
          </a:p>
          <a:p>
            <a:r>
              <a:rPr lang="en-US" dirty="0" smtClean="0"/>
              <a:t> </a:t>
            </a:r>
            <a:r>
              <a:rPr lang="en-US" dirty="0"/>
              <a:t>Stage 4: ECG normal or </a:t>
            </a:r>
            <a:r>
              <a:rPr lang="en-US" i="1" dirty="0">
                <a:solidFill>
                  <a:srgbClr val="FF0000"/>
                </a:solidFill>
              </a:rPr>
              <a:t>T wave inversions </a:t>
            </a:r>
            <a:r>
              <a:rPr lang="en-US" i="1" dirty="0" smtClean="0">
                <a:solidFill>
                  <a:srgbClr val="FF0000"/>
                </a:solidFill>
              </a:rPr>
              <a:t>persist indefinitely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0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ECG Illustration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68" y="1298489"/>
            <a:ext cx="10602032" cy="5450041"/>
          </a:xfrm>
        </p:spPr>
      </p:pic>
    </p:spTree>
    <p:extLst>
      <p:ext uri="{BB962C8B-B14F-4D97-AF65-F5344CB8AC3E}">
        <p14:creationId xmlns:p14="http://schemas.microsoft.com/office/powerpoint/2010/main" val="307642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diagnosis from myocardial</a:t>
            </a:r>
            <a:br>
              <a:rPr lang="en-US" dirty="0"/>
            </a:br>
            <a:r>
              <a:rPr lang="en-US" dirty="0"/>
              <a:t>infarction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ST segment elevations are often convex, rather </a:t>
            </a:r>
            <a:r>
              <a:rPr lang="en-US" dirty="0" smtClean="0"/>
              <a:t>than concave</a:t>
            </a:r>
            <a:r>
              <a:rPr lang="en-US" dirty="0"/>
              <a:t>, and regional, rather than widespread</a:t>
            </a:r>
          </a:p>
          <a:p>
            <a:r>
              <a:rPr lang="en-US" dirty="0" smtClean="0"/>
              <a:t> </a:t>
            </a:r>
            <a:r>
              <a:rPr lang="en-US" dirty="0"/>
              <a:t>Q wave formation and loss of R wave voltage </a:t>
            </a:r>
            <a:r>
              <a:rPr lang="en-US" dirty="0" smtClean="0"/>
              <a:t>often occur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 wave inversions appear before the ST </a:t>
            </a:r>
            <a:r>
              <a:rPr lang="en-US" dirty="0" smtClean="0"/>
              <a:t>segments return </a:t>
            </a:r>
            <a:r>
              <a:rPr lang="en-US" dirty="0"/>
              <a:t>to baseline</a:t>
            </a:r>
          </a:p>
          <a:p>
            <a:r>
              <a:rPr lang="en-US" dirty="0" smtClean="0"/>
              <a:t>PR segment depression is uncommon</a:t>
            </a:r>
          </a:p>
          <a:p>
            <a:r>
              <a:rPr lang="en-US" dirty="0" smtClean="0"/>
              <a:t>Atrioventricular block or ventricular arrhythmias may be seen.</a:t>
            </a:r>
          </a:p>
          <a:p>
            <a:r>
              <a:rPr lang="en-US" dirty="0" smtClean="0"/>
              <a:t>A </a:t>
            </a:r>
            <a:r>
              <a:rPr lang="en-US" dirty="0"/>
              <a:t>ratio of the height of the ST segment junction to </a:t>
            </a:r>
            <a:r>
              <a:rPr lang="en-US" dirty="0" smtClean="0"/>
              <a:t>the height </a:t>
            </a:r>
            <a:r>
              <a:rPr lang="en-US" dirty="0"/>
              <a:t>of the apex of the T wave of more than 0.25 in </a:t>
            </a:r>
            <a:r>
              <a:rPr lang="en-US" dirty="0" smtClean="0"/>
              <a:t>lead V </a:t>
            </a:r>
            <a:r>
              <a:rPr lang="en-US" dirty="0"/>
              <a:t>6 is suggestive of pericarditis</a:t>
            </a:r>
          </a:p>
        </p:txBody>
      </p:sp>
    </p:spTree>
    <p:extLst>
      <p:ext uri="{BB962C8B-B14F-4D97-AF65-F5344CB8AC3E}">
        <p14:creationId xmlns:p14="http://schemas.microsoft.com/office/powerpoint/2010/main" val="216481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1969</Words>
  <Application>Microsoft Office PowerPoint</Application>
  <PresentationFormat>Widescreen</PresentationFormat>
  <Paragraphs>131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PERICARDIAL DESEASE</vt:lpstr>
      <vt:lpstr>Pericardial anatomy</vt:lpstr>
      <vt:lpstr>Congenital pericardial defects</vt:lpstr>
      <vt:lpstr>Acute and relapsing pericarditis</vt:lpstr>
      <vt:lpstr>Pericardial Friction Rub</vt:lpstr>
      <vt:lpstr>Diagnostic criteria for pericarditis</vt:lpstr>
      <vt:lpstr>Four Stages ECG</vt:lpstr>
      <vt:lpstr>ECG Illustration</vt:lpstr>
      <vt:lpstr>Differential diagnosis from myocardial infarction</vt:lpstr>
      <vt:lpstr>Others ways to make the difference with MI</vt:lpstr>
      <vt:lpstr>Troponin CK-MB and FBC in Pericarditis</vt:lpstr>
      <vt:lpstr>Pericardiocentesis</vt:lpstr>
      <vt:lpstr>Relapsing pericarditis</vt:lpstr>
      <vt:lpstr>Therapy In Acute Pericarditis</vt:lpstr>
      <vt:lpstr>Therapy in Relapsing Pericarditis</vt:lpstr>
      <vt:lpstr>Pericardial Effusion</vt:lpstr>
      <vt:lpstr>The size of Effusion</vt:lpstr>
      <vt:lpstr>Idiopathic chronic pericardial effusion</vt:lpstr>
      <vt:lpstr>Associations</vt:lpstr>
      <vt:lpstr>Therapy</vt:lpstr>
      <vt:lpstr>Pericardiocentesis and Pericardiectomy</vt:lpstr>
      <vt:lpstr>Cardiac tamponade</vt:lpstr>
      <vt:lpstr>PowerPoint Presentation</vt:lpstr>
      <vt:lpstr>Therapy=pericardiocentesis</vt:lpstr>
      <vt:lpstr>Surgical draining- Hypotensive patients</vt:lpstr>
      <vt:lpstr>Thank you, active Student….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PERICARDIAL DESEASE</dc:title>
  <dc:creator>Windows User</dc:creator>
  <cp:lastModifiedBy>Windows User</cp:lastModifiedBy>
  <cp:revision>19</cp:revision>
  <dcterms:created xsi:type="dcterms:W3CDTF">2016-01-18T09:52:55Z</dcterms:created>
  <dcterms:modified xsi:type="dcterms:W3CDTF">2018-02-08T14:08:32Z</dcterms:modified>
</cp:coreProperties>
</file>